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76" r:id="rId3"/>
    <p:sldId id="259" r:id="rId4"/>
    <p:sldId id="263" r:id="rId5"/>
    <p:sldId id="281" r:id="rId6"/>
    <p:sldId id="265" r:id="rId7"/>
    <p:sldId id="267" r:id="rId8"/>
    <p:sldId id="269" r:id="rId9"/>
    <p:sldId id="280" r:id="rId10"/>
    <p:sldId id="282" r:id="rId11"/>
    <p:sldId id="283" r:id="rId12"/>
    <p:sldId id="284" r:id="rId13"/>
    <p:sldId id="271" r:id="rId14"/>
    <p:sldId id="285" r:id="rId15"/>
    <p:sldId id="286" r:id="rId16"/>
    <p:sldId id="273" r:id="rId17"/>
    <p:sldId id="279" r:id="rId18"/>
    <p:sldId id="287" r:id="rId19"/>
    <p:sldId id="288" r:id="rId20"/>
    <p:sldId id="289" r:id="rId21"/>
    <p:sldId id="290" r:id="rId22"/>
    <p:sldId id="29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76" autoAdjust="0"/>
  </p:normalViewPr>
  <p:slideViewPr>
    <p:cSldViewPr>
      <p:cViewPr>
        <p:scale>
          <a:sx n="94" d="100"/>
          <a:sy n="94" d="100"/>
        </p:scale>
        <p:origin x="-882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401AA-6BFD-478C-9AC2-0B354EA0D7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DE649B-6BC2-4737-88ED-7EE126D3D9F7}" type="datetimeFigureOut">
              <a:rPr lang="ru-RU" smtClean="0"/>
              <a:pPr/>
              <a:t>16.09.2020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889009-FA17-45DE-8E31-59B5121B0F0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3240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Georgia" pitchFamily="18" charset="0"/>
              </a:rPr>
              <a:t>«Формирование художественно -  эстетических навыков и умений посредством проектной деятельности у детей старшего дошкольного возраста»</a:t>
            </a:r>
            <a:r>
              <a:rPr lang="ru-RU" i="1" dirty="0" smtClean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ru-RU" i="1" dirty="0" smtClean="0">
                <a:solidFill>
                  <a:srgbClr val="7030A0"/>
                </a:solidFill>
                <a:latin typeface="Georgia" pitchFamily="18" charset="0"/>
              </a:rPr>
            </a:b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391544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Подготовила: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воспитатель 1-й кв.категории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Соколова Ю.Э.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МБДОУ «</a:t>
            </a:r>
            <a:r>
              <a:rPr lang="ru-RU" b="1" i="1" dirty="0" err="1" smtClean="0">
                <a:solidFill>
                  <a:srgbClr val="0070C0"/>
                </a:solidFill>
              </a:rPr>
              <a:t>Колыванский</a:t>
            </a:r>
            <a:r>
              <a:rPr lang="ru-RU" b="1" i="1" dirty="0" smtClean="0">
                <a:solidFill>
                  <a:srgbClr val="0070C0"/>
                </a:solidFill>
              </a:rPr>
              <a:t> детский сад «Радуга»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Колывань,2019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ublic\Pictures\Sample Pictures\проект народная игрушка\IMG_40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044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Public\Pictures\Sample Pictures\проект народная игрушка\IMG_41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41037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2" y="3068960"/>
            <a:ext cx="3992452" cy="28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Public\Pictures\Sample Pictures\проект народная игрушка\проект народная игрушка\SAM_03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82606"/>
            <a:ext cx="4410372" cy="284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Public\Pictures\Sample Pictures\проект народная игрушка\IMG_40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8" y="485056"/>
            <a:ext cx="4104456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43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ublic\Pictures\Sample Pictures\проект народная игрушка\WP_20161027_11_33_22_Pr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23" y="245046"/>
            <a:ext cx="4495200" cy="267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ublic\Pictures\Sample Pictures\для презентации\WP_20161117_15_39_28_Pr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22" y="3282650"/>
            <a:ext cx="449520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Public\Pictures\Sample Pictures\проект народная игрушка\WP_20161027_11_18_16_Pro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/>
          <a:stretch/>
        </p:blipFill>
        <p:spPr bwMode="auto">
          <a:xfrm>
            <a:off x="4932040" y="194827"/>
            <a:ext cx="3706973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ublic\Pictures\Sample Pictures\проект народная игрушка\SAM_01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67" y="3356992"/>
            <a:ext cx="3744415" cy="2947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644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ublic\Pictures\Sample Pictures\проект народная игрушка\проект народная игрушка\SAM_01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5" y="548679"/>
            <a:ext cx="4254220" cy="290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Public\Pictures\Sample Pictures\проект народная игрушка\WP_20161115_09_33_08_Pr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21" y="548679"/>
            <a:ext cx="4320480" cy="290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ublic\Pictures\Sample Pictures\проект народная игрушка\WP_20161115_09_47_32_Pr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8" y="3717032"/>
            <a:ext cx="4266358" cy="297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GYGABITE\Pictures\фото с сада февраль март\IMG_20170327_1632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20" y="3692732"/>
            <a:ext cx="4002427" cy="30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1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i="1" dirty="0" smtClean="0">
                <a:latin typeface="Georgia" pitchFamily="18" charset="0"/>
              </a:rPr>
              <a:t/>
            </a:r>
            <a:br>
              <a:rPr lang="ru-RU" sz="3000" b="1" i="1" dirty="0" smtClean="0">
                <a:latin typeface="Georgia" pitchFamily="18" charset="0"/>
              </a:rPr>
            </a:br>
            <a:r>
              <a:rPr lang="ru-RU" sz="3000" b="1" i="1" dirty="0" smtClean="0">
                <a:latin typeface="Georgia" pitchFamily="18" charset="0"/>
              </a:rPr>
              <a:t/>
            </a:r>
            <a:br>
              <a:rPr lang="ru-RU" sz="3000" b="1" i="1" dirty="0" smtClean="0">
                <a:latin typeface="Georgia" pitchFamily="18" charset="0"/>
              </a:rPr>
            </a:br>
            <a:r>
              <a:rPr lang="ru-RU" sz="3000" b="1" i="1" dirty="0" smtClean="0">
                <a:latin typeface="Georgia" pitchFamily="18" charset="0"/>
              </a:rPr>
              <a:t/>
            </a:r>
            <a:br>
              <a:rPr lang="ru-RU" sz="3000" b="1" i="1" dirty="0" smtClean="0">
                <a:latin typeface="Georgia" pitchFamily="18" charset="0"/>
              </a:rPr>
            </a:br>
            <a:r>
              <a:rPr lang="ru-RU" sz="3000" b="1" i="1" dirty="0" smtClean="0">
                <a:latin typeface="Georgia" pitchFamily="18" charset="0"/>
              </a:rPr>
              <a:t/>
            </a:r>
            <a:br>
              <a:rPr lang="ru-RU" sz="3000" b="1" i="1" dirty="0" smtClean="0">
                <a:latin typeface="Georgia" pitchFamily="18" charset="0"/>
              </a:rPr>
            </a:br>
            <a:r>
              <a:rPr lang="ru-RU" sz="3000" b="1" i="1" dirty="0" smtClean="0">
                <a:latin typeface="Georgia" pitchFamily="18" charset="0"/>
              </a:rPr>
              <a:t>    </a:t>
            </a:r>
            <a:r>
              <a:rPr lang="ru-RU" sz="3200" b="1" i="1" dirty="0" smtClean="0">
                <a:latin typeface="Georgia" pitchFamily="18" charset="0"/>
              </a:rPr>
              <a:t>Третий этап– презентация проекта</a:t>
            </a:r>
            <a:r>
              <a:rPr lang="ru-RU" sz="3200" b="1" dirty="0" smtClean="0">
                <a:latin typeface="Georgia" pitchFamily="18" charset="0"/>
              </a:rPr>
              <a:t>.   </a:t>
            </a:r>
            <a:r>
              <a:rPr lang="ru-RU" sz="3200" dirty="0" smtClean="0">
                <a:latin typeface="Georgia" pitchFamily="18" charset="0"/>
              </a:rPr>
              <a:t/>
            </a:r>
            <a:br>
              <a:rPr lang="ru-RU" sz="3200" dirty="0" smtClean="0">
                <a:latin typeface="Georgia" pitchFamily="18" charset="0"/>
              </a:rPr>
            </a:br>
            <a:endParaRPr lang="ru-RU" sz="3200" dirty="0"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5"/>
            <a:ext cx="8229600" cy="4551785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- организация  презентации  проекта (праздник,  занятие,  досуг), составление книги, альбома совместно с детьми; </a:t>
            </a:r>
          </a:p>
          <a:p>
            <a:pPr>
              <a:buFontTx/>
              <a:buChar char="-"/>
            </a:pP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подведение  итогов (выступление  на  педсовете,  родительском  собрании;  обобщение опыта работы). </a:t>
            </a:r>
          </a:p>
          <a:p>
            <a:pPr marL="0" indent="0"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Четвёртый этап– рефлексия.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91264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Дети вместе с родителями дома тоже делали проектные работы и представляли их в детском саду.</a:t>
            </a:r>
            <a:endParaRPr lang="ru-RU" sz="2800" dirty="0"/>
          </a:p>
        </p:txBody>
      </p:sp>
      <p:pic>
        <p:nvPicPr>
          <p:cNvPr id="3" name="Рисунок 2" descr="C:\Users\Public\Pictures\Sample Pictures\для презентации\WP_20161117_16_25_15_Pr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286" r="19565"/>
          <a:stretch/>
        </p:blipFill>
        <p:spPr bwMode="auto">
          <a:xfrm>
            <a:off x="299935" y="1340768"/>
            <a:ext cx="2831905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Public\Pictures\Sample Pictures\проект народная игрушка\IMG-20161119-WA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61047"/>
            <a:ext cx="1800200" cy="274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Public\Pictures\Sample Pictures\проект народная игрушка\IMG-20161106-WA00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24935"/>
          <a:stretch/>
        </p:blipFill>
        <p:spPr bwMode="auto">
          <a:xfrm>
            <a:off x="4280587" y="3998886"/>
            <a:ext cx="2880320" cy="24696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Public\Pictures\Sample Pictures\проект народная игрушка\IMG-20161113-WA0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11910"/>
          <a:stretch/>
        </p:blipFill>
        <p:spPr bwMode="auto">
          <a:xfrm>
            <a:off x="7160906" y="1340768"/>
            <a:ext cx="1803581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 descr="C:\Users\Public\Pictures\Sample Pictures\проект народная игрушка\IMG-20161113-WA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21542"/>
            <a:ext cx="3624403" cy="203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Public\Pictures\Sample Pictures\проект народная игрушка\IMG-20161101-WA0001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15168" r="19101" b="4214"/>
          <a:stretch/>
        </p:blipFill>
        <p:spPr bwMode="auto">
          <a:xfrm>
            <a:off x="323106" y="3998886"/>
            <a:ext cx="3816846" cy="27004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088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147248" cy="1296144"/>
          </a:xfrm>
        </p:spPr>
        <p:txBody>
          <a:bodyPr>
            <a:normAutofit/>
          </a:bodyPr>
          <a:lstStyle/>
          <a:p>
            <a:r>
              <a:rPr lang="ru-RU" sz="2000" dirty="0"/>
              <a:t>П</a:t>
            </a:r>
            <a:r>
              <a:rPr lang="ru-RU" sz="2000" dirty="0" smtClean="0"/>
              <a:t>родукт проектной деятельности – большой багаж новых ценных знаний, охватывающий много образовательных областей, знаний и умений, творческих решений, любви к своей истории и выставка русской народной игрушки, образцы которой используются на занятиях.</a:t>
            </a:r>
            <a:endParaRPr lang="ru-RU" sz="2000" dirty="0"/>
          </a:p>
        </p:txBody>
      </p:sp>
      <p:pic>
        <p:nvPicPr>
          <p:cNvPr id="3" name="Рисунок 2" descr="C:\Users\Public\Pictures\Sample Pictures\для презентации\WP_20161117_16_26_44_Pr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10000" r="18441"/>
          <a:stretch/>
        </p:blipFill>
        <p:spPr bwMode="auto">
          <a:xfrm>
            <a:off x="827584" y="1628800"/>
            <a:ext cx="7056784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67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9"/>
          <p:cNvSpPr>
            <a:spLocks noChangeArrowheads="1"/>
          </p:cNvSpPr>
          <p:nvPr/>
        </p:nvSpPr>
        <p:spPr bwMode="auto">
          <a:xfrm>
            <a:off x="2915816" y="2348880"/>
            <a:ext cx="3672408" cy="2376264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Проектная деятельность 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291" name="Oval 8"/>
          <p:cNvSpPr>
            <a:spLocks noChangeArrowheads="1"/>
          </p:cNvSpPr>
          <p:nvPr/>
        </p:nvSpPr>
        <p:spPr bwMode="auto">
          <a:xfrm>
            <a:off x="5940152" y="1052736"/>
            <a:ext cx="2808311" cy="2448272"/>
          </a:xfrm>
          <a:prstGeom prst="ellipse">
            <a:avLst/>
          </a:prstGeom>
          <a:solidFill>
            <a:srgbClr val="00B0F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1400" dirty="0" smtClean="0"/>
          </a:p>
          <a:p>
            <a:pPr eaLnBrk="0" hangingPunct="0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реализует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интересы  и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потребности ребёнка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292" name="Oval 7"/>
          <p:cNvSpPr>
            <a:spLocks noChangeArrowheads="1"/>
          </p:cNvSpPr>
          <p:nvPr/>
        </p:nvSpPr>
        <p:spPr bwMode="auto">
          <a:xfrm>
            <a:off x="1403648" y="4077072"/>
            <a:ext cx="2880320" cy="2520280"/>
          </a:xfrm>
          <a:prstGeom prst="ellipse">
            <a:avLst/>
          </a:prstGeom>
          <a:solidFill>
            <a:srgbClr val="00FFFF"/>
          </a:solidFill>
          <a:ln w="9525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раскрывает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его  индивидуальность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293" name="Oval 6"/>
          <p:cNvSpPr>
            <a:spLocks noChangeArrowheads="1"/>
          </p:cNvSpPr>
          <p:nvPr/>
        </p:nvSpPr>
        <p:spPr bwMode="auto">
          <a:xfrm>
            <a:off x="5582148" y="3734756"/>
            <a:ext cx="2864172" cy="2502556"/>
          </a:xfrm>
          <a:prstGeom prst="ellipse">
            <a:avLst/>
          </a:prstGeom>
          <a:solidFill>
            <a:srgbClr val="FF00FF"/>
          </a:solidFill>
          <a:ln w="9525">
            <a:solidFill>
              <a:srgbClr val="A55DF5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1400" dirty="0" smtClean="0"/>
          </a:p>
          <a:p>
            <a:pPr eaLnBrk="0" hangingPunct="0"/>
            <a:r>
              <a:rPr lang="ru-RU" b="1" i="1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способствует </a:t>
            </a:r>
            <a:r>
              <a:rPr lang="ru-RU" b="1" i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личностному  развитию  ребёнка</a:t>
            </a:r>
            <a:endParaRPr lang="ru-RU" b="1" i="1" dirty="0">
              <a:solidFill>
                <a:srgbClr val="660066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294" name="Oval 5"/>
          <p:cNvSpPr>
            <a:spLocks noChangeArrowheads="1"/>
          </p:cNvSpPr>
          <p:nvPr/>
        </p:nvSpPr>
        <p:spPr bwMode="auto">
          <a:xfrm>
            <a:off x="683568" y="1484784"/>
            <a:ext cx="2728019" cy="2502024"/>
          </a:xfrm>
          <a:prstGeom prst="ellipse">
            <a:avLst/>
          </a:prstGeom>
          <a:solidFill>
            <a:srgbClr val="A55DF5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16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0" hangingPunct="0"/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формирует субъектную  позицию 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  ребёнка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12296" name="Arc 3"/>
          <p:cNvSpPr>
            <a:spLocks/>
          </p:cNvSpPr>
          <p:nvPr/>
        </p:nvSpPr>
        <p:spPr bwMode="auto">
          <a:xfrm rot="512603">
            <a:off x="4611503" y="4710714"/>
            <a:ext cx="576262" cy="215198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7" name="Oval 2"/>
          <p:cNvSpPr>
            <a:spLocks noChangeArrowheads="1"/>
          </p:cNvSpPr>
          <p:nvPr/>
        </p:nvSpPr>
        <p:spPr bwMode="auto">
          <a:xfrm rot="19446454">
            <a:off x="4869787" y="6240503"/>
            <a:ext cx="1381125" cy="23495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8" name="Oval 1"/>
          <p:cNvSpPr>
            <a:spLocks noChangeArrowheads="1"/>
          </p:cNvSpPr>
          <p:nvPr/>
        </p:nvSpPr>
        <p:spPr bwMode="auto">
          <a:xfrm rot="885654">
            <a:off x="3942944" y="5943979"/>
            <a:ext cx="1127125" cy="29527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300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75856" y="0"/>
            <a:ext cx="2724894" cy="2492896"/>
          </a:xfrm>
          <a:prstGeom prst="ellipse">
            <a:avLst/>
          </a:prstGeom>
          <a:solidFill>
            <a:srgbClr val="FF0000"/>
          </a:solidFill>
          <a:ln>
            <a:solidFill>
              <a:srgbClr val="7F1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выявляет </a:t>
            </a:r>
            <a:r>
              <a:rPr lang="ru-RU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зону </a:t>
            </a:r>
            <a:r>
              <a:rPr lang="ru-RU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ближайшего развития» 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latin typeface="Georgia" pitchFamily="18" charset="0"/>
                <a:cs typeface="Courier New" pitchFamily="49" charset="0"/>
              </a:rPr>
              <a:t>информационно – творческий проект «Таинственный космос» для детей старшего дошкольного возраста</a:t>
            </a:r>
            <a:endParaRPr lang="ru-RU" sz="1800" b="1" i="1" dirty="0">
              <a:latin typeface="Georgia" pitchFamily="18" charset="0"/>
              <a:cs typeface="Courier New" pitchFamily="49" charset="0"/>
            </a:endParaRPr>
          </a:p>
        </p:txBody>
      </p:sp>
      <p:pic>
        <p:nvPicPr>
          <p:cNvPr id="5" name="Picture 2" descr="C:\Users\GYGABITE\Pictures\проект космос и др\IMG_20170413_16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YGABITE\Pictures\проект космос и др\IMG_20170417_163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7" y="3789040"/>
            <a:ext cx="3527376" cy="26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YGABITE\Pictures\проект космос и др\IMG_20170417_104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94" y="961085"/>
            <a:ext cx="3638084" cy="27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YGABITE\Pictures\проект космос и др\IMG_20170421_161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24" y="3834045"/>
            <a:ext cx="3816424" cy="26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YGABITE\Pictures\проект космос и др\IMG_20170426_143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GYGABITE\Pictures\проект космос и др\IMG_20170428_1833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3052"/>
            <a:ext cx="3888432" cy="290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GYGABITE\Pictures\проект космос и др\IMG_20170425_093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r="11315"/>
          <a:stretch/>
        </p:blipFill>
        <p:spPr bwMode="auto">
          <a:xfrm>
            <a:off x="4665240" y="3212976"/>
            <a:ext cx="3979979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YGABITE\Pictures\проект космос и др\IMG_20170421_155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1" y="3344492"/>
            <a:ext cx="3922847" cy="29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69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864096"/>
          </a:xfrm>
        </p:spPr>
        <p:txBody>
          <a:bodyPr>
            <a:normAutofit fontScale="90000"/>
          </a:bodyPr>
          <a:lstStyle/>
          <a:p>
            <a:r>
              <a:rPr lang="ru-RU" sz="1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Познавательно – исследовательский проект </a:t>
            </a:r>
            <a:r>
              <a:rPr lang="ru-RU" sz="1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F9B639">
                        <a:tint val="13000"/>
                      </a:srgbClr>
                    </a:gs>
                    <a:gs pos="10000">
                      <a:srgbClr val="F9B639">
                        <a:tint val="20000"/>
                      </a:srgbClr>
                    </a:gs>
                    <a:gs pos="49000">
                      <a:srgbClr val="F9B639">
                        <a:tint val="70000"/>
                      </a:srgbClr>
                    </a:gs>
                    <a:gs pos="50000">
                      <a:srgbClr val="F9B639">
                        <a:tint val="97000"/>
                      </a:srgbClr>
                    </a:gs>
                    <a:gs pos="100000">
                      <a:srgbClr val="F9B639">
                        <a:tint val="20000"/>
                      </a:srgbClr>
                    </a:gs>
                  </a:gsLst>
                  <a:lin ang="5400000" scaled="1"/>
                </a:gradFill>
                <a:latin typeface="Trebuchet MS"/>
              </a:rPr>
              <a:t>для детей старшего дошкольного возраста  </a:t>
            </a:r>
            <a:r>
              <a:rPr lang="ru-RU" sz="1800" b="1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B0F0"/>
                </a:solidFill>
                <a:latin typeface="Trebuchet MS"/>
              </a:rPr>
              <a:t>«</a:t>
            </a:r>
            <a:r>
              <a:rPr lang="ru-RU" sz="1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B0F0"/>
                </a:solidFill>
                <a:latin typeface="Trebuchet MS"/>
              </a:rPr>
              <a:t>Откуда берётся кисель?»</a:t>
            </a:r>
            <a:br>
              <a:rPr lang="ru-RU" sz="1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00B0F0"/>
                </a:solidFill>
                <a:latin typeface="Trebuchet MS"/>
              </a:rPr>
            </a:br>
            <a:endParaRPr lang="ru-RU" sz="1800" b="1" dirty="0"/>
          </a:p>
        </p:txBody>
      </p:sp>
      <p:pic>
        <p:nvPicPr>
          <p:cNvPr id="3" name="Picture 2" descr="C:\Users\Public\Pictures\Sample Pictures\крахмал, доу\WP_20161011_09_47_12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23027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ublic\Pictures\Sample Pictures\крахмал, доу\WP_20161014_09_48_57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12235"/>
            <a:ext cx="4124176" cy="231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Public\Pictures\Sample Pictures\крахмал, доу\WP_20161024_09_32_59_Pr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3" y="3645024"/>
            <a:ext cx="4367197" cy="268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Public\Pictures\Sample Pictures\крахмал, доу\WP_20161024_11_18_23_Pro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21" y="3740440"/>
            <a:ext cx="4032448" cy="2498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006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endParaRPr lang="ru-RU" sz="2800" b="1" i="1" dirty="0">
              <a:solidFill>
                <a:schemeClr val="accent4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5"/>
          </a:xfrm>
        </p:spPr>
        <p:txBody>
          <a:bodyPr>
            <a:normAutofit/>
          </a:bodyPr>
          <a:lstStyle/>
          <a:p>
            <a:pPr lvl="0">
              <a:buClr>
                <a:srgbClr val="0BD0D9"/>
              </a:buClr>
              <a:buNone/>
            </a:pPr>
            <a:r>
              <a:rPr lang="ru-RU" dirty="0" smtClean="0"/>
              <a:t>	</a:t>
            </a:r>
            <a:r>
              <a:rPr lang="ru-RU" sz="2000" b="1" i="1" dirty="0">
                <a:solidFill>
                  <a:srgbClr val="7030A0"/>
                </a:solidFill>
                <a:cs typeface="Arial" pitchFamily="34" charset="0"/>
              </a:rPr>
              <a:t>“Сущность образования детей дошкольного возраста определяет необходимость новых педагогических технологий, среди которых одним из ведущих является метод проектов.”</a:t>
            </a:r>
            <a:endParaRPr lang="ru-RU" sz="20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Метод проектов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это  педагогическая  технология,  стержнем  которой является  самостоятельная  деятельность  детей - исследовательская,  познавательная, продуктивная, в процессе которой ребёнок познаёт окружающий мир и воплощает новые знания в реальные продукты.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    Три принципа, на которых должна строиться проектная работа:</a:t>
            </a:r>
          </a:p>
          <a:p>
            <a:pPr>
              <a:buNone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свобода, самостоятельность, совместная деятельность.</a:t>
            </a:r>
            <a:endParaRPr lang="ru-RU" sz="1800" b="1" i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0070C0"/>
                </a:solidFill>
                <a:latin typeface="Georgia" pitchFamily="18" charset="0"/>
                <a:cs typeface="Arial" pitchFamily="34" charset="0"/>
              </a:rPr>
              <a:t>     В результате совместной творческой деятельности действия детей становятся более уверенными, эффективными, а учебный результат намного значительнее.</a:t>
            </a:r>
            <a:endParaRPr lang="ru-RU" sz="2000" b="1" i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305800" cy="7920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Познавательно – творческий проект для детей старшего дошкольного возраста «Дружат дети всей земли»</a:t>
            </a:r>
            <a:endParaRPr lang="ru-RU" sz="2800" b="1" dirty="0"/>
          </a:p>
        </p:txBody>
      </p:sp>
      <p:pic>
        <p:nvPicPr>
          <p:cNvPr id="3" name="Рисунок 2" descr="C:\Users\GYGABITE\Pictures\проект космос и др\IMG_20170424_1130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07154"/>
            <a:ext cx="3199130" cy="239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GYGABITE\AppData\Local\Microsoft\Windows\Temporary Internet Files\Content.Word\IMG_20170512_1004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3893" r="7692" b="7243"/>
          <a:stretch/>
        </p:blipFill>
        <p:spPr bwMode="auto">
          <a:xfrm>
            <a:off x="4355976" y="1215471"/>
            <a:ext cx="3960440" cy="2434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90666"/>
            <a:ext cx="3940291" cy="295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GYGABITE\Pictures\проект космос и др\IMG_20170428_163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7" y="3687096"/>
            <a:ext cx="3945051" cy="29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8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Познавательно – творческий проект по нетрадиционным техникам художественного оформления поделок к праздникам «Подарок для мамы» для детей старшего дошкольного возраста.</a:t>
            </a:r>
            <a:endParaRPr lang="ru-RU" sz="2000" b="1" dirty="0"/>
          </a:p>
        </p:txBody>
      </p:sp>
      <p:pic>
        <p:nvPicPr>
          <p:cNvPr id="3" name="Picture 5" descr="C:\Users\GYGABITE\Pictures\последние фото\WP_20170214_11_00_27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24744"/>
            <a:ext cx="3960439" cy="20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GYGABITE\Pictures\последние фото\WP_20170210_17_02_30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6"/>
          <a:stretch/>
        </p:blipFill>
        <p:spPr bwMode="auto">
          <a:xfrm>
            <a:off x="414551" y="3309256"/>
            <a:ext cx="3941424" cy="157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GYGABITE\Pictures\последние фото\WP_20170210_17_02_19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0" y="4734716"/>
            <a:ext cx="3941425" cy="206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GYGABITE\Pictures\последние фото\WP_20170216_17_09_27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14" y="1186352"/>
            <a:ext cx="4211960" cy="23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YGABITE\Pictures\последние фото\WP_20170216_17_50_26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14" y="3552329"/>
            <a:ext cx="4251525" cy="23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15313" y="5940531"/>
            <a:ext cx="425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Скульптурное рисование шпатлёвкой и объёмная аппликация из бумажных салфеток.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6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Наша настольная книга: </a:t>
            </a:r>
            <a:br>
              <a:rPr lang="ru-RU" sz="2400" b="1" dirty="0" smtClean="0"/>
            </a:br>
            <a:r>
              <a:rPr lang="ru-RU" sz="2400" dirty="0" smtClean="0"/>
              <a:t>Л.В. Михайлова – Свирская «Метод проектов в образовательной работе детского сада» -М : Просвещение, 2015  ФГОС ДО</a:t>
            </a:r>
            <a:endParaRPr lang="ru-RU" sz="2400" dirty="0"/>
          </a:p>
        </p:txBody>
      </p:sp>
      <p:pic>
        <p:nvPicPr>
          <p:cNvPr id="2050" name="Picture 2" descr="C:\Users\Admin\Desktop\img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88840"/>
            <a:ext cx="3087241" cy="4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5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664" y="-133315"/>
            <a:ext cx="8305800" cy="6597352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764704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 старшем дошкольном возрасте преобладают информационные, исследовательские и творческие виды проектной деятельности.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Как рождается проект?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Проект рождается с интереса, вопроса ребёнка. (Что это такое? А как с ним играть? Откуда это берётся?)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 тут задача педагога состоит не в том, чтобы заставить ребёнка выполнить то, что педагог считает важным и нужным для реализации программы, а в том, чтобы помочь ему сделать собственный выбор и спланировать свою деятельность, осознать важность, нужность своих и предложенными взрослыми действий.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Взрослые могут предлагать детям темы, которые соответствовали бы принятым традициям и образовательным программам, - так соблюдается баланс интересов. Важно мотивировать детей на данную деятельность.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Затем строим модель трёх вопросов: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Что мы знаем о….?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Что мы хотим узнать?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Что нужно сделать, чтобы узнать?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7" y="1412775"/>
          <a:ext cx="6047688" cy="4005694"/>
        </p:xfrm>
        <a:graphic>
          <a:graphicData uri="http://schemas.openxmlformats.org/drawingml/2006/table">
            <a:tbl>
              <a:tblPr/>
              <a:tblGrid>
                <a:gridCol w="3096344"/>
                <a:gridCol w="2951344"/>
              </a:tblGrid>
              <a:tr h="545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9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53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27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4561" marR="64561" marT="64561" marB="6456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192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4617B"/>
                </a:solidFill>
                <a:latin typeface="Georgia" pitchFamily="18" charset="0"/>
              </a:rPr>
              <a:t>Планирование проектной деятельности</a:t>
            </a: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> начинается с вопросов: </a:t>
            </a:r>
            <a:br>
              <a:rPr lang="ru-RU" sz="3200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/>
            </a:r>
            <a:br>
              <a:rPr lang="ru-RU" sz="3200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> - </a:t>
            </a:r>
            <a: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  <a:t>“Для чего нужен проект?”</a:t>
            </a:r>
            <a:b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/>
            </a:r>
            <a:br>
              <a:rPr lang="ru-RU" sz="3200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  <a:t> - “Ради чего он осуществляется?”</a:t>
            </a:r>
            <a:b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/>
            </a:r>
            <a:br>
              <a:rPr lang="ru-RU" sz="3200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  <a:t> - “Что станет продуктом проектной деятельности?” </a:t>
            </a:r>
            <a:b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/>
            </a:r>
            <a:br>
              <a:rPr lang="ru-RU" sz="3200" dirty="0">
                <a:solidFill>
                  <a:srgbClr val="04617B"/>
                </a:solidFill>
                <a:latin typeface="Georgia" pitchFamily="18" charset="0"/>
              </a:rPr>
            </a:br>
            <a:r>
              <a:rPr lang="ru-RU" sz="3200" dirty="0">
                <a:solidFill>
                  <a:srgbClr val="04617B"/>
                </a:solidFill>
                <a:latin typeface="Georgia" pitchFamily="18" charset="0"/>
              </a:rPr>
              <a:t> - </a:t>
            </a:r>
            <a:r>
              <a:rPr lang="ru-RU" sz="3200" b="1" i="1" dirty="0">
                <a:solidFill>
                  <a:srgbClr val="04617B"/>
                </a:solidFill>
                <a:latin typeface="Georgia" pitchFamily="18" charset="0"/>
              </a:rPr>
              <a:t>“В какой форме будет презентован продукт?” </a:t>
            </a:r>
            <a:r>
              <a:rPr lang="ru-RU" sz="3200" dirty="0">
                <a:solidFill>
                  <a:srgbClr val="04617B"/>
                </a:solidFill>
              </a:rPr>
              <a:t/>
            </a:r>
            <a:br>
              <a:rPr lang="ru-RU" sz="3200" dirty="0">
                <a:solidFill>
                  <a:srgbClr val="04617B"/>
                </a:solidFill>
              </a:rPr>
            </a:br>
            <a:endParaRPr lang="ru-RU" sz="3200" dirty="0">
              <a:latin typeface="Georgia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lvl="1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92088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/>
              <a:t>Как работает модель трёх вопросов?</a:t>
            </a:r>
            <a:br>
              <a:rPr lang="ru-RU" sz="3200" b="1" i="1" dirty="0" smtClean="0"/>
            </a:br>
            <a:endParaRPr lang="ru-RU" sz="3200" b="1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9" r="73"/>
          <a:stretch/>
        </p:blipFill>
        <p:spPr bwMode="auto">
          <a:xfrm>
            <a:off x="65565" y="943879"/>
            <a:ext cx="6404009" cy="366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Public\Pictures\Sample Pictures\проект народная игрушка\WP_20161025_11_24_13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96241"/>
            <a:ext cx="407111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1813431/7c253652-e58f-4ce0-8c18-c9f1738dc63e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513" y="1268760"/>
            <a:ext cx="234026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русская народная игрушка своими рукам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8023"/>
          <a:stretch/>
        </p:blipFill>
        <p:spPr bwMode="auto">
          <a:xfrm>
            <a:off x="1001486" y="4264973"/>
            <a:ext cx="3145971" cy="23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60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1550988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nstantia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en-US" sz="2400">
              <a:latin typeface="Constantia" pitchFamily="18" charset="0"/>
            </a:endParaRP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758825" y="26670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nstantia" pitchFamily="18" charset="0"/>
                <a:cs typeface="Times New Roman" pitchFamily="18" charset="0"/>
              </a:rPr>
              <a:t> </a:t>
            </a:r>
          </a:p>
          <a:p>
            <a:pPr eaLnBrk="0" hangingPunct="0"/>
            <a:endParaRPr lang="en-US" sz="2400">
              <a:latin typeface="Constantia" pitchFamily="18" charset="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466725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nstantia" pitchFamily="18" charset="0"/>
                <a:cs typeface="Times New Roman" pitchFamily="18" charset="0"/>
              </a:rPr>
              <a:t>           </a:t>
            </a:r>
          </a:p>
          <a:p>
            <a:pPr eaLnBrk="0" hangingPunct="0"/>
            <a:endParaRPr lang="en-US" sz="2400">
              <a:latin typeface="Constantia" pitchFamily="18" charset="0"/>
            </a:endParaRPr>
          </a:p>
        </p:txBody>
      </p:sp>
      <p:pic>
        <p:nvPicPr>
          <p:cNvPr id="7" name="Picture 3" descr="C:\Users\Public\Pictures\Sample Pictures\проект народная игрушка\WP_20161025_11_23_56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493"/>
            <a:ext cx="4771681" cy="26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Public\Pictures\Sample Pictures\крахмал, доу\WP_20161024_09_36_12_Pr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5940425" cy="333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GYGABITE\Pictures\проект космос и др\IMG_20170412_100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306493"/>
            <a:ext cx="3573851" cy="26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3501008"/>
            <a:ext cx="18722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Что это такое….?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606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075240" cy="5976663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7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Первый этап– Выбор темы. </a:t>
            </a:r>
            <a:endParaRPr lang="ru-RU" sz="7000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>
              <a:buNone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- постановка цели,  исходя  из  потребностей  и  интересов ребёнка; </a:t>
            </a:r>
          </a:p>
          <a:p>
            <a:pPr>
              <a:buNone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- вовлечение дошкольников в решение проблемы; </a:t>
            </a:r>
          </a:p>
          <a:p>
            <a:pPr>
              <a:buNone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- составление плана движения к цели (поддержание  интереса детей и родителей); </a:t>
            </a:r>
          </a:p>
          <a:p>
            <a:pPr>
              <a:buNone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- обсуждение плана с семьями на родительском собрании; </a:t>
            </a:r>
          </a:p>
          <a:p>
            <a:pPr>
              <a:buFontTx/>
              <a:buChar char="-"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консультация со специалистами ДОУ; </a:t>
            </a:r>
          </a:p>
          <a:p>
            <a:pPr>
              <a:buFontTx/>
              <a:buChar char="-"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составление  плана- схемы проведения проекта (вместе с детьми и родителями); </a:t>
            </a:r>
          </a:p>
          <a:p>
            <a:pPr>
              <a:buNone/>
            </a:pPr>
            <a:r>
              <a:rPr lang="ru-RU" sz="7000" b="1" i="1" dirty="0" smtClean="0">
                <a:solidFill>
                  <a:schemeClr val="accent4">
                    <a:lumMod val="50000"/>
                  </a:schemeClr>
                </a:solidFill>
              </a:rPr>
              <a:t>- сбор  информации, материалов;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ru-RU" sz="3200" b="1" i="1" dirty="0" smtClean="0">
                <a:latin typeface="Georgia" pitchFamily="18" charset="0"/>
              </a:rPr>
              <a:t>Второй этап– Реализация проекта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5"/>
            <a:ext cx="8229600" cy="48398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- занятия, игры, наблюдения, поездки(мероприятия основной части проекта), 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- домашние задания родителям и детям; </a:t>
            </a:r>
          </a:p>
          <a:p>
            <a:pPr>
              <a:buNone/>
            </a:pP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- самостоятельные  творческие  работы  детей  и  родителей(поиск материалов, информации, изготовление поделок, рисунков, альбомов и т. д.)</a:t>
            </a:r>
          </a:p>
          <a:p>
            <a:endParaRPr lang="ru-RU" sz="3200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91264" cy="1008112"/>
          </a:xfrm>
        </p:spPr>
        <p:txBody>
          <a:bodyPr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400" b="1" dirty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1E1C11"/>
                </a:solidFill>
                <a:latin typeface="Times New Roman"/>
                <a:ea typeface="Calibri"/>
                <a:cs typeface="Times New Roman"/>
              </a:rPr>
              <a:t>Познавательно – творческий проект для детей </a:t>
            </a:r>
            <a:r>
              <a:rPr lang="ru-RU" sz="1400" b="1" dirty="0" smtClean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1E1C1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ln w="5271" cap="flat" cmpd="sng" algn="ctr">
                  <a:solidFill>
                    <a:srgbClr val="4579B8"/>
                  </a:solidFill>
                  <a:prstDash val="solid"/>
                  <a:round/>
                </a:ln>
                <a:solidFill>
                  <a:srgbClr val="1E1C11"/>
                </a:solidFill>
                <a:latin typeface="Times New Roman"/>
                <a:ea typeface="Calibri"/>
                <a:cs typeface="Times New Roman"/>
              </a:rPr>
              <a:t>старшего дошкольного возраста на тему: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«Декоративно – прикладное искусство в русской народной игрушке как средство развития творческих способностей дошкольников»</a:t>
            </a:r>
            <a: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3" name="Picture 3" descr="C:\Users\Public\Pictures\Sample Pictures\проект народная игрушка\IMG_4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2568"/>
            <a:ext cx="4175957" cy="27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Public\Pictures\Sample Pictures\проект народная игрушка\SAM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02568"/>
            <a:ext cx="3888432" cy="278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Public\Pictures\Sample Pictures\проект народная игрушка\проект народная игрушка\SAM_029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5" y="3861048"/>
            <a:ext cx="4152304" cy="276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Public\Pictures\Sample Pictures\проект народная игрушка\IMG_399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10357"/>
            <a:ext cx="4073054" cy="2664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320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289</TotalTime>
  <Words>518</Words>
  <Application>Microsoft Office PowerPoint</Application>
  <PresentationFormat>Экран (4:3)</PresentationFormat>
  <Paragraphs>68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«Формирование художественно -  эстетических навыков и умений посредством проектной деятельности у детей старшего дошкольного возраста»  </vt:lpstr>
      <vt:lpstr>   </vt:lpstr>
      <vt:lpstr>   </vt:lpstr>
      <vt:lpstr>Планирование проектной деятельности начинается с вопросов:    - “Для чего нужен проект?”   - “Ради чего он осуществляется?”   - “Что станет продуктом проектной деятельности?”    - “В какой форме будет презентован продукт?”  </vt:lpstr>
      <vt:lpstr>Как работает модель трёх вопросов? </vt:lpstr>
      <vt:lpstr>Презентация PowerPoint</vt:lpstr>
      <vt:lpstr> </vt:lpstr>
      <vt:lpstr>Второй этап– Реализация проекта </vt:lpstr>
      <vt:lpstr>Познавательно – творческий проект для детей  старшего дошкольного возраста на тему: «Декоративно – прикладное искусство в русской народной игрушке как средство развития творческих способностей дошкольников» </vt:lpstr>
      <vt:lpstr>Презентация PowerPoint</vt:lpstr>
      <vt:lpstr>Презентация PowerPoint</vt:lpstr>
      <vt:lpstr>Презентация PowerPoint</vt:lpstr>
      <vt:lpstr>        Третий этап– презентация проекта.    </vt:lpstr>
      <vt:lpstr>Дети вместе с родителями дома тоже делали проектные работы и представляли их в детском саду.</vt:lpstr>
      <vt:lpstr>Продукт проектной деятельности – большой багаж новых ценных знаний, охватывающий много образовательных областей, знаний и умений, творческих решений, любви к своей истории и выставка русской народной игрушки, образцы которой используются на занятиях.</vt:lpstr>
      <vt:lpstr>Презентация PowerPoint</vt:lpstr>
      <vt:lpstr>информационно – творческий проект «Таинственный космос» для детей старшего дошкольного возраста</vt:lpstr>
      <vt:lpstr>Презентация PowerPoint</vt:lpstr>
      <vt:lpstr>Познавательно – исследовательский проект для детей старшего дошкольного возраста  «Откуда берётся кисель?» </vt:lpstr>
      <vt:lpstr>Познавательно – творческий проект для детей старшего дошкольного возраста «Дружат дети всей земли»</vt:lpstr>
      <vt:lpstr>Познавательно – творческий проект по нетрадиционным техникам художественного оформления поделок к праздникам «Подарок для мамы» для детей старшего дошкольного возраста.</vt:lpstr>
      <vt:lpstr>Наша настольная книга:  Л.В. Михайлова – Свирская «Метод проектов в образовательной работе детского сада» -М : Просвещение, 2015  ФГОС ДО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«Формирование художественно -  эстетических навыков и умений посредством проектной деятельности у детей старшего дошкольного возраста»  </dc:title>
  <dc:creator>пользователь</dc:creator>
  <cp:lastModifiedBy>ADMIN</cp:lastModifiedBy>
  <cp:revision>42</cp:revision>
  <dcterms:created xsi:type="dcterms:W3CDTF">2015-10-07T11:54:58Z</dcterms:created>
  <dcterms:modified xsi:type="dcterms:W3CDTF">2020-09-16T07:26:33Z</dcterms:modified>
</cp:coreProperties>
</file>